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64" r:id="rId3"/>
    <p:sldId id="266" r:id="rId4"/>
    <p:sldId id="268" r:id="rId5"/>
    <p:sldId id="267" r:id="rId6"/>
    <p:sldId id="285" r:id="rId7"/>
    <p:sldId id="275" r:id="rId8"/>
    <p:sldId id="284" r:id="rId9"/>
    <p:sldId id="269" r:id="rId10"/>
    <p:sldId id="272" r:id="rId11"/>
    <p:sldId id="276" r:id="rId12"/>
    <p:sldId id="277" r:id="rId13"/>
    <p:sldId id="278" r:id="rId14"/>
    <p:sldId id="270" r:id="rId15"/>
    <p:sldId id="280" r:id="rId16"/>
    <p:sldId id="273" r:id="rId17"/>
    <p:sldId id="283" r:id="rId18"/>
    <p:sldId id="279" r:id="rId19"/>
    <p:sldId id="271" r:id="rId20"/>
    <p:sldId id="274" r:id="rId21"/>
    <p:sldId id="282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fujun" initials="l" lastIdx="1" clrIdx="0">
    <p:extLst>
      <p:ext uri="{19B8F6BF-5375-455C-9EA6-DF929625EA0E}">
        <p15:presenceInfo xmlns:p15="http://schemas.microsoft.com/office/powerpoint/2012/main" userId="S-1-5-21-147214757-305610072-1517763936-49922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2BC"/>
    <a:srgbClr val="528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0" autoAdjust="0"/>
  </p:normalViewPr>
  <p:slideViewPr>
    <p:cSldViewPr snapToGrid="0" snapToObjects="1">
      <p:cViewPr varScale="1">
        <p:scale>
          <a:sx n="109" d="100"/>
          <a:sy n="109" d="100"/>
        </p:scale>
        <p:origin x="97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6T17:02:16.279" idx="1">
    <p:pos x="2896" y="2107"/>
    <p:text>Macroblocks are categorized into I/P/Skip MBs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p.</a:t>
            </a:r>
            <a:fld id="{27019B88-CD42-45A9-8D5B-BEF706A5207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19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0060"/>
            <a:ext cx="8229600" cy="5080959"/>
          </a:xfr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01735"/>
            <a:ext cx="3733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B603-DD01-A748-9C61-5B34346B2E0D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77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503508"/>
            <a:ext cx="533400" cy="354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914400"/>
            <a:fld id="{27019B88-CD42-45A9-8D5B-BEF706A52079}" type="slidenum">
              <a:rPr lang="en-US" smtClean="0">
                <a:solidFill>
                  <a:prstClr val="black"/>
                </a:solidFill>
              </a:r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9144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17946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Accurate machine learning based CRF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71500" y="3522216"/>
            <a:ext cx="8001000" cy="2701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000" dirty="0"/>
              <a:t>Yangfan Sun,</a:t>
            </a:r>
            <a:r>
              <a:rPr lang="zh-CN" altLang="en-US" sz="2000" dirty="0"/>
              <a:t> </a:t>
            </a:r>
            <a:r>
              <a:rPr lang="en-US" altLang="zh-CN" sz="2000" dirty="0"/>
              <a:t>Mouqing</a:t>
            </a:r>
            <a:r>
              <a:rPr lang="zh-CN" altLang="en-US" sz="2000" dirty="0"/>
              <a:t> </a:t>
            </a:r>
            <a:r>
              <a:rPr lang="en-US" altLang="zh-CN" sz="2000" dirty="0"/>
              <a:t>Jin, Li Li, and Zhu Li</a:t>
            </a:r>
            <a:r>
              <a:rPr lang="zh-CN" altLang="en-US" sz="2000" dirty="0"/>
              <a:t> 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Dept of Computer Science &amp; Electrical Engineering</a:t>
            </a:r>
          </a:p>
          <a:p>
            <a:pPr marL="0" indent="0" algn="ctr">
              <a:buNone/>
            </a:pPr>
            <a:r>
              <a:rPr lang="en-US" sz="2000" dirty="0"/>
              <a:t>University of Missouri, Kansas City</a:t>
            </a:r>
          </a:p>
          <a:p>
            <a:pPr marL="0" indent="0" algn="ctr">
              <a:buNone/>
            </a:pPr>
            <a:r>
              <a:rPr lang="en-US" sz="2000" dirty="0"/>
              <a:t>01/24/2018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 of the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figure shows the linear model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43E9625-A265-44DD-8E25-5DDD2EB8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9" y="1725676"/>
            <a:ext cx="7759083" cy="4449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Second-order model</a:t>
            </a: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the observation that the QP is with the second-order model with the bitrate if a wide variety of QPs are needed to be covered</a:t>
            </a:r>
          </a:p>
          <a:p>
            <a:r>
              <a:rPr lang="en-US" dirty="0"/>
              <a:t>In our project, we adopt the second-order model to describe the relationship instead of the linear model. We also observe an obvious improvement of bitrate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5D3AD0A-C76D-43E7-9229-F6B25816CCCD}"/>
                  </a:ext>
                </a:extLst>
              </p:cNvPr>
              <p:cNvSpPr/>
              <p:nvPr/>
            </p:nvSpPr>
            <p:spPr>
              <a:xfrm>
                <a:off x="2986614" y="3549134"/>
                <a:ext cx="28866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𝐶𝑅𝐹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D3AD0A-C76D-43E7-9229-F6B25816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614" y="3549134"/>
                <a:ext cx="28866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comparison of the two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we show the bitrate error within 10% and 20% </a:t>
            </a:r>
            <a:r>
              <a:rPr lang="en-US" dirty="0" smtClean="0"/>
              <a:t>on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model, testing on 720 5-sec sequences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5013"/>
              </p:ext>
            </p:extLst>
          </p:nvPr>
        </p:nvGraphicFramePr>
        <p:xfrm>
          <a:off x="922866" y="2509520"/>
          <a:ext cx="7467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35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35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Bitrate</a:t>
                      </a:r>
                      <a:r>
                        <a:rPr lang="en-US" baseline="0" dirty="0"/>
                        <a:t> error within 20%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Improve on linear model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Bitrate</a:t>
                      </a:r>
                      <a:r>
                        <a:rPr lang="en-US" baseline="0" dirty="0"/>
                        <a:t> error within 10%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Improve on linear model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270p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98%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(2%)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87%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(12%)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96%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(4%)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80%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(19%)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720p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89%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(10%)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62%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(35%)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1080p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82%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(15%)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49%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(40%)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(8%)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69%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(27%)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objective</a:t>
            </a:r>
          </a:p>
          <a:p>
            <a:r>
              <a:rPr lang="en-US" dirty="0"/>
              <a:t>Content-dependent model selection</a:t>
            </a:r>
          </a:p>
          <a:p>
            <a:r>
              <a:rPr lang="en-US" b="1" dirty="0"/>
              <a:t>Machine learning based model parameter fitting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based model parameter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extracted the following features from video segment and obtained content-dependent parameters with the second order model, as features and labels of machine learning based model.</a:t>
            </a:r>
          </a:p>
          <a:p>
            <a:pPr lvl="1"/>
            <a:r>
              <a:rPr lang="en-US" dirty="0"/>
              <a:t>Features:</a:t>
            </a:r>
          </a:p>
          <a:p>
            <a:pPr marL="800100" lvl="2" indent="0">
              <a:buNone/>
            </a:pPr>
            <a:r>
              <a:rPr lang="en-US" dirty="0"/>
              <a:t>There’s totally 13 features extracted from 5 sec sequences we adopted, including: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Average PSNR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Bitrate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Percentage of bits for </a:t>
            </a:r>
            <a:r>
              <a:rPr lang="en-US" dirty="0" smtClean="0"/>
              <a:t>texture </a:t>
            </a:r>
            <a:r>
              <a:rPr lang="en-US" dirty="0"/>
              <a:t>on I </a:t>
            </a:r>
            <a:r>
              <a:rPr lang="en-US" altLang="zh-CN" dirty="0" err="1"/>
              <a:t>macroblock</a:t>
            </a:r>
            <a:r>
              <a:rPr lang="en-US" altLang="zh-CN" dirty="0"/>
              <a:t> (MB) </a:t>
            </a:r>
            <a:r>
              <a:rPr lang="en-US" dirty="0" smtClean="0"/>
              <a:t>on </a:t>
            </a:r>
            <a:r>
              <a:rPr lang="en-US" dirty="0"/>
              <a:t>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Percentage of bits for </a:t>
            </a:r>
            <a:r>
              <a:rPr lang="en-US" dirty="0" smtClean="0"/>
              <a:t>texture </a:t>
            </a:r>
            <a:r>
              <a:rPr lang="en-US" dirty="0"/>
              <a:t>on P </a:t>
            </a:r>
            <a:r>
              <a:rPr lang="en-US" altLang="zh-CN" dirty="0"/>
              <a:t>MB</a:t>
            </a:r>
            <a:r>
              <a:rPr lang="en-US" dirty="0" smtClean="0"/>
              <a:t> </a:t>
            </a:r>
            <a:r>
              <a:rPr lang="en-US" dirty="0"/>
              <a:t>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Percentage of bits for </a:t>
            </a:r>
            <a:r>
              <a:rPr lang="en-US" dirty="0" smtClean="0"/>
              <a:t>texture </a:t>
            </a:r>
            <a:r>
              <a:rPr lang="en-US" dirty="0"/>
              <a:t>on </a:t>
            </a:r>
            <a:r>
              <a:rPr lang="en-US" dirty="0" smtClean="0"/>
              <a:t>all MBs </a:t>
            </a:r>
            <a:r>
              <a:rPr lang="en-US" dirty="0"/>
              <a:t>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Average number of bits for texture on I </a:t>
            </a:r>
            <a:r>
              <a:rPr lang="en-US" dirty="0" smtClean="0"/>
              <a:t>MB </a:t>
            </a:r>
            <a:r>
              <a:rPr lang="en-US" dirty="0"/>
              <a:t>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Average number of bits for texture on P MB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Average number of bits for texture on </a:t>
            </a:r>
            <a:r>
              <a:rPr lang="en-US" dirty="0" smtClean="0"/>
              <a:t>all </a:t>
            </a:r>
            <a:r>
              <a:rPr lang="en-US" dirty="0" smtClean="0"/>
              <a:t>MBs </a:t>
            </a:r>
            <a:r>
              <a:rPr lang="en-US" dirty="0"/>
              <a:t>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Percentage of I MB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Percentage of P MB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Percentage </a:t>
            </a:r>
            <a:r>
              <a:rPr lang="en-US" dirty="0" smtClean="0"/>
              <a:t>of zero motion </a:t>
            </a:r>
            <a:r>
              <a:rPr lang="en-US" dirty="0"/>
              <a:t>vector difference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Average of motion vector on each sequence</a:t>
            </a:r>
          </a:p>
          <a:p>
            <a:pPr lvl="2" indent="-342900">
              <a:buFont typeface="Wingdings" panose="05000000000000000000" pitchFamily="2" charset="2"/>
              <a:buChar char="§"/>
            </a:pPr>
            <a:r>
              <a:rPr lang="en-US" dirty="0"/>
              <a:t>Average number of bits for motion vector on each sequence</a:t>
            </a:r>
          </a:p>
          <a:p>
            <a:pPr lvl="1"/>
            <a:r>
              <a:rPr lang="en-US" dirty="0"/>
              <a:t>Labels:</a:t>
            </a:r>
          </a:p>
          <a:p>
            <a:pPr marL="800100" lvl="2" indent="0">
              <a:buNone/>
            </a:pPr>
            <a:r>
              <a:rPr lang="en-US" dirty="0"/>
              <a:t>3 content-dependent parameters used in the model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Hyper-parameters</a:t>
            </a:r>
            <a:endParaRPr lang="en-US" dirty="0"/>
          </a:p>
          <a:p>
            <a:pPr lvl="1"/>
            <a:r>
              <a:rPr lang="en-US" dirty="0"/>
              <a:t>Preprocess: MinmaxScaler for features, StandardScaler for labels</a:t>
            </a:r>
          </a:p>
          <a:p>
            <a:pPr lvl="1"/>
            <a:r>
              <a:rPr lang="en-US" dirty="0"/>
              <a:t>Activation function: tf.nn.tanh</a:t>
            </a:r>
          </a:p>
          <a:p>
            <a:pPr lvl="1"/>
            <a:r>
              <a:rPr lang="en-US" dirty="0"/>
              <a:t>Learning rate: 0.05</a:t>
            </a:r>
          </a:p>
          <a:p>
            <a:pPr lvl="1"/>
            <a:r>
              <a:rPr lang="en-US" dirty="0"/>
              <a:t>Optimizer: Gradient descent optimizer</a:t>
            </a:r>
          </a:p>
          <a:p>
            <a:endParaRPr lang="en-US" dirty="0"/>
          </a:p>
          <a:p>
            <a:r>
              <a:rPr lang="en-US" dirty="0"/>
              <a:t>Network Structure</a:t>
            </a:r>
          </a:p>
          <a:p>
            <a:pPr lvl="1"/>
            <a:r>
              <a:rPr lang="en-US" dirty="0"/>
              <a:t>Two hidden layers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B1115F-4267-4DEB-A0AA-FE7C29A6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4475115"/>
            <a:ext cx="7134225" cy="1428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adopt </a:t>
            </a:r>
            <a:r>
              <a:rPr lang="en-US" dirty="0">
                <a:solidFill>
                  <a:srgbClr val="FF0000"/>
                </a:solidFill>
              </a:rPr>
              <a:t>4,780</a:t>
            </a:r>
            <a:r>
              <a:rPr lang="en-US" dirty="0"/>
              <a:t> 5-sec sequences as our training dataset, and use another 720 5-sec sequences to evaluate our training result.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49015"/>
              </p:ext>
            </p:extLst>
          </p:nvPr>
        </p:nvGraphicFramePr>
        <p:xfrm>
          <a:off x="930699" y="2568136"/>
          <a:ext cx="7281333" cy="2108200"/>
        </p:xfrm>
        <a:graphic>
          <a:graphicData uri="http://schemas.openxmlformats.org/drawingml/2006/table">
            <a:tbl>
              <a:tblPr firstRow="1" bandRow="1"/>
              <a:tblGrid>
                <a:gridCol w="2427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7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271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Training</a:t>
                      </a:r>
                      <a:r>
                        <a:rPr lang="en-US" baseline="0" dirty="0"/>
                        <a:t> set (80%)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Validation set (20%)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ing set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3,824 samples</a:t>
                      </a:r>
                      <a:r>
                        <a:rPr lang="en-US" baseline="0" dirty="0"/>
                        <a:t> from 4,780 dataset, each samples only pick one CRF value situation (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CRF=28</a:t>
                      </a:r>
                      <a:r>
                        <a:rPr lang="en-US" baseline="0" dirty="0"/>
                        <a:t>), to predict all CRF value situation 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956</a:t>
                      </a:r>
                      <a:r>
                        <a:rPr lang="en-US" baseline="0" dirty="0"/>
                        <a:t> samples from 4,780 dataset, each samples only pick one CRF value situation (CRF=28), to predict all CRF value situation 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720</a:t>
                      </a:r>
                      <a:r>
                        <a:rPr lang="en-US" baseline="0" dirty="0"/>
                        <a:t> samples from 720 dataset, each samples only pick one CRF value situation (CRF=28), to predict all CRF value situation </a:t>
                      </a:r>
                      <a:endParaRPr 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5" name="内容占位符 3"/>
          <p:cNvGraphicFramePr/>
          <p:nvPr>
            <p:extLst>
              <p:ext uri="{D42A27DB-BD31-4B8C-83A1-F6EECF244321}">
                <p14:modId xmlns:p14="http://schemas.microsoft.com/office/powerpoint/2010/main" val="2004288455"/>
              </p:ext>
            </p:extLst>
          </p:nvPr>
        </p:nvGraphicFramePr>
        <p:xfrm>
          <a:off x="203203" y="2610036"/>
          <a:ext cx="8788397" cy="3283718"/>
        </p:xfrm>
        <a:graphic>
          <a:graphicData uri="http://schemas.openxmlformats.org/drawingml/2006/table">
            <a:tbl>
              <a:tblPr firstRow="1" firstCol="1" bandRow="1"/>
              <a:tblGrid>
                <a:gridCol w="9736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40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42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52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2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528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2528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2528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6993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Iteration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0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36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Training set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Validation set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Test set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0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270p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53,000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93%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73%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88%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68%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71%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0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480p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12,0000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94%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78%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92%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74%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92%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73%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0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720p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71,000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91%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74%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88%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69%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70%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07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1080p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57,000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88%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69%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84%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63%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85%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62 %</a:t>
                      </a:r>
                      <a:endParaRPr lang="en-US" sz="36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07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Ave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91.5%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73.5%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88.0%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68.5%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89.5%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</a:rPr>
                        <a:t>69.0%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0434CA4-8E22-418B-9D2E-660739D7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29326"/>
          </a:xfrm>
        </p:spPr>
        <p:txBody>
          <a:bodyPr/>
          <a:lstStyle/>
          <a:p>
            <a:r>
              <a:rPr lang="en-US" dirty="0"/>
              <a:t>The average results for all the resolutions</a:t>
            </a:r>
          </a:p>
          <a:p>
            <a:pPr lvl="1"/>
            <a:r>
              <a:rPr lang="en-US" dirty="0"/>
              <a:t>The average percentage of test points within 20% is 89.5%</a:t>
            </a:r>
          </a:p>
          <a:p>
            <a:pPr lvl="1"/>
            <a:r>
              <a:rPr lang="en-US" dirty="0"/>
              <a:t>The average percentage of test points within 10% is 69.0%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objective</a:t>
            </a:r>
          </a:p>
          <a:p>
            <a:r>
              <a:rPr lang="en-US" dirty="0"/>
              <a:t>Content-dependent model selection</a:t>
            </a:r>
          </a:p>
          <a:p>
            <a:r>
              <a:rPr lang="en-US" dirty="0"/>
              <a:t>Machine learning based model parameter fitting</a:t>
            </a:r>
          </a:p>
          <a:p>
            <a:r>
              <a:rPr lang="en-US" b="1" dirty="0"/>
              <a:t>Conclusion and 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presented </a:t>
            </a:r>
            <a:r>
              <a:rPr lang="en-US" dirty="0">
                <a:sym typeface="+mn-ea"/>
              </a:rPr>
              <a:t>2</a:t>
            </a:r>
            <a:r>
              <a:rPr lang="en-US" baseline="30000" dirty="0">
                <a:sym typeface="+mn-ea"/>
              </a:rPr>
              <a:t>nd</a:t>
            </a:r>
            <a:r>
              <a:rPr lang="en-US" dirty="0"/>
              <a:t> order model to simulate the relationship between bitrate and CRF on each 5-sec sequence. There is an obvious improvement compared with previous linear model, averagely improving </a:t>
            </a:r>
            <a:r>
              <a:rPr lang="en-US" dirty="0">
                <a:solidFill>
                  <a:srgbClr val="FF0000"/>
                </a:solidFill>
              </a:rPr>
              <a:t>7.8% </a:t>
            </a:r>
            <a:r>
              <a:rPr lang="en-US" dirty="0"/>
              <a:t>on bitrate error within 20% and </a:t>
            </a:r>
            <a:r>
              <a:rPr lang="en-US" dirty="0">
                <a:solidFill>
                  <a:srgbClr val="FF0000"/>
                </a:solidFill>
              </a:rPr>
              <a:t>27%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on bitrate error within 10%.</a:t>
            </a:r>
          </a:p>
          <a:p>
            <a:r>
              <a:rPr lang="en-US" dirty="0">
                <a:sym typeface="+mn-ea"/>
              </a:rPr>
              <a:t>In the mean time, we generated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3,267</a:t>
            </a:r>
            <a:r>
              <a:rPr lang="en-US" dirty="0">
                <a:sym typeface="+mn-ea"/>
              </a:rPr>
              <a:t> 5-sec sequences for future training and testing. The sequences are obtained from Youtube. We go through the decoding, down sampling, and encoding to obtain the features.</a:t>
            </a:r>
          </a:p>
          <a:p>
            <a:r>
              <a:rPr lang="en-US" dirty="0"/>
              <a:t>The simulation results on our machine learning based network generally reach the goals, averagely the bitrate error within 20% is </a:t>
            </a:r>
            <a:r>
              <a:rPr lang="en-US" dirty="0">
                <a:solidFill>
                  <a:srgbClr val="FF0000"/>
                </a:solidFill>
              </a:rPr>
              <a:t>89.5</a:t>
            </a:r>
            <a:r>
              <a:rPr lang="en-US" dirty="0"/>
              <a:t>% and within 10% is </a:t>
            </a:r>
            <a:r>
              <a:rPr lang="en-US" dirty="0">
                <a:solidFill>
                  <a:srgbClr val="FF0000"/>
                </a:solidFill>
              </a:rPr>
              <a:t>69.0</a:t>
            </a:r>
            <a:r>
              <a:rPr lang="en-US" dirty="0"/>
              <a:t>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objective</a:t>
            </a:r>
          </a:p>
          <a:p>
            <a:r>
              <a:rPr lang="en-US" dirty="0"/>
              <a:t>Content-dependent model selection</a:t>
            </a:r>
          </a:p>
          <a:p>
            <a:r>
              <a:rPr lang="en-US" dirty="0"/>
              <a:t>Machine learning based model parameter fitting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976"/>
            <a:ext cx="8229600" cy="5360508"/>
          </a:xfrm>
        </p:spPr>
        <p:txBody>
          <a:bodyPr>
            <a:normAutofit/>
          </a:bodyPr>
          <a:lstStyle/>
          <a:p>
            <a:r>
              <a:rPr lang="en-US" dirty="0"/>
              <a:t>From the current experimental results, we can still observe some differences between the label and the test results. </a:t>
            </a:r>
          </a:p>
          <a:p>
            <a:r>
              <a:rPr lang="en-US" dirty="0"/>
              <a:t>We consider that we can further improve the performance in the following two ways.</a:t>
            </a:r>
          </a:p>
          <a:p>
            <a:pPr lvl="1"/>
            <a:r>
              <a:rPr lang="en-US" dirty="0"/>
              <a:t>Feature enhancement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Pooling</a:t>
            </a:r>
            <a:r>
              <a:rPr lang="en-US" dirty="0"/>
              <a:t>: We now only choose sequence level features, we can have block features or region based features in the future. The region based feature may use pooling from the block features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Decode Buffer</a:t>
            </a:r>
            <a:r>
              <a:rPr lang="en-US" dirty="0"/>
              <a:t>: We now only choose features from the bitstream, if we can have access to the reconstructed videos, we can derive some pixel level features such as FSIG</a:t>
            </a:r>
          </a:p>
          <a:p>
            <a:pPr lvl="1"/>
            <a:r>
              <a:rPr lang="en-US" dirty="0"/>
              <a:t>Network structure</a:t>
            </a:r>
          </a:p>
          <a:p>
            <a:pPr lvl="2"/>
            <a:r>
              <a:rPr lang="en-US" altLang="zh-CN" i="1" dirty="0">
                <a:solidFill>
                  <a:srgbClr val="FF0000"/>
                </a:solidFill>
              </a:rPr>
              <a:t>CNN</a:t>
            </a:r>
            <a:r>
              <a:rPr lang="en-US" altLang="zh-CN" i="1" dirty="0">
                <a:solidFill>
                  <a:srgbClr val="0000FF"/>
                </a:solidFill>
              </a:rPr>
              <a:t>: </a:t>
            </a:r>
            <a:r>
              <a:rPr lang="en-US" altLang="zh-CN" dirty="0"/>
              <a:t>If we can use block features or region based features, we can further enroll CNN into our network structure</a:t>
            </a:r>
          </a:p>
          <a:p>
            <a:pPr lvl="1"/>
            <a:r>
              <a:rPr lang="en-US" dirty="0"/>
              <a:t>Implement the python code into C++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Thank you!</a:t>
            </a:r>
            <a:endParaRPr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Motivation and objective</a:t>
            </a:r>
          </a:p>
          <a:p>
            <a:r>
              <a:rPr lang="en-US" dirty="0"/>
              <a:t>Content-dependent model selection</a:t>
            </a:r>
          </a:p>
          <a:p>
            <a:r>
              <a:rPr lang="en-US" dirty="0"/>
              <a:t>Machine learning based model parameter fitting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8794"/>
            <a:ext cx="8229600" cy="5479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Compared with the coding framework using QP as input, using the </a:t>
            </a:r>
            <a:r>
              <a:rPr lang="en-US" altLang="zh-CN" dirty="0"/>
              <a:t>constant rate factor (CRF) as input can obviously improve the coding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E0DED2-AE11-4B49-9BCF-84B1CA74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9" y="2358794"/>
            <a:ext cx="6119642" cy="3970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CECCF8-2C24-4891-BA5A-BDE25CEF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09D8D5-B182-4409-8D59-0CB65725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However, the CRF is without </a:t>
            </a:r>
            <a:r>
              <a:rPr lang="en-US" dirty="0" smtClean="0"/>
              <a:t>an </a:t>
            </a:r>
            <a:r>
              <a:rPr lang="en-US" dirty="0"/>
              <a:t>obvious relationship with the bitrate compared with the QP</a:t>
            </a:r>
          </a:p>
          <a:p>
            <a:pPr lvl="1"/>
            <a:r>
              <a:rPr lang="en-US" dirty="0"/>
              <a:t>Lots of rate control researches build the relationship between bitrate and QP [1][2]</a:t>
            </a:r>
          </a:p>
          <a:p>
            <a:pPr lvl="1"/>
            <a:r>
              <a:rPr lang="en-US" dirty="0"/>
              <a:t>Only a few researches try to build a relationship between bitrate and CRF [3]</a:t>
            </a:r>
          </a:p>
          <a:p>
            <a:r>
              <a:rPr lang="en-US" dirty="0"/>
              <a:t>A possible solution is to use multi-pass transcoding to approximate the target bitrate as much as possible</a:t>
            </a:r>
          </a:p>
          <a:p>
            <a:pPr lvl="1"/>
            <a:r>
              <a:rPr lang="en-US" dirty="0"/>
              <a:t>Such a scheme may significantly increase the complexity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[1] S. Ma, Wen Gao and Yan Lu, "Rate-distortion analysis for H.264/AVC video coding and its application to rate control," in IEEE Transactions on Circuits and Systems for Video Technology, vol. 15, no. 12, pp. 1533-1544, Dec. 2005.</a:t>
            </a:r>
          </a:p>
          <a:p>
            <a:pPr marL="0" indent="0">
              <a:buNone/>
            </a:pPr>
            <a:r>
              <a:rPr lang="en-US" sz="1200" dirty="0"/>
              <a:t>[2] B. Li, H. Li, L. Li and J. Zhang, " $\lambda $ Domain Rate Control Algorithm for High Efficiency Video Coding," in IEEE Transactions on Image Processing, vol. 23, no. 9, pp. 3841-3854, Sept. 2014.</a:t>
            </a:r>
          </a:p>
          <a:p>
            <a:pPr marL="0" indent="0">
              <a:buNone/>
            </a:pPr>
            <a:r>
              <a:rPr lang="en-US" sz="1200" dirty="0"/>
              <a:t>[3]</a:t>
            </a:r>
            <a:r>
              <a:rPr lang="en-US" sz="1200" dirty="0">
                <a:cs typeface="Calibri"/>
              </a:rPr>
              <a:t> </a:t>
            </a:r>
            <a:r>
              <a:rPr lang="en-US" altLang="zh-CN" sz="1200" dirty="0">
                <a:cs typeface="Calibri"/>
              </a:rPr>
              <a:t>M. Covell, M. Arjovsky, Y. Lin and A. Kokaram, </a:t>
            </a:r>
            <a:r>
              <a:rPr lang="en-US" sz="1200" dirty="0">
                <a:cs typeface="Calibri"/>
              </a:rPr>
              <a:t>"Optimizing Transcoder Quality Targets Using a Neural Network with an Embedded Bitrate Model." Electronic Imaging 2016.2 (2016): 1-7.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E989603-10C4-4119-BB05-AF2EB9CA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0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objective in this project is to find a robust content-dependent relationship between the bitrate and CRF to avoid multi-pass encoding.</a:t>
            </a:r>
          </a:p>
          <a:p>
            <a:r>
              <a:rPr lang="en-US" dirty="0"/>
              <a:t>The accuracy of the model will be measured by the bitrate error between the real bitrate </a:t>
            </a:r>
            <a:r>
              <a:rPr lang="en-US" i="1" dirty="0"/>
              <a:t>R</a:t>
            </a:r>
            <a:r>
              <a:rPr lang="en-US" i="1" baseline="-25000" dirty="0"/>
              <a:t>r</a:t>
            </a:r>
            <a:r>
              <a:rPr lang="en-US" dirty="0"/>
              <a:t> obtained on our machine learning based model and the target bitrate </a:t>
            </a:r>
            <a:r>
              <a:rPr lang="en-US" i="1" dirty="0"/>
              <a:t>R</a:t>
            </a:r>
            <a:r>
              <a:rPr lang="en-US" i="1" baseline="-25000" dirty="0"/>
              <a:t>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Our project target</a:t>
            </a:r>
          </a:p>
          <a:p>
            <a:pPr lvl="1"/>
            <a:r>
              <a:rPr lang="en-US" b="1" dirty="0"/>
              <a:t>The percentage of the bitrate error within 20% will be above 90% </a:t>
            </a:r>
          </a:p>
          <a:p>
            <a:pPr lvl="1"/>
            <a:r>
              <a:rPr lang="en-US" b="1" dirty="0"/>
              <a:t>The percentage of the bitrate error within 10% will be above 70%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33B71478-C373-4AA2-AA05-26447397B6F8}"/>
                  </a:ext>
                </a:extLst>
              </p:cNvPr>
              <p:cNvSpPr/>
              <p:nvPr/>
            </p:nvSpPr>
            <p:spPr>
              <a:xfrm>
                <a:off x="2932801" y="3543431"/>
                <a:ext cx="3278398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B71478-C373-4AA2-AA05-26447397B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801" y="3543431"/>
                <a:ext cx="3278398" cy="676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scheme of the proposed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CF10153-32EA-48A0-9725-326551E8BD78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9797931-9C3B-491D-9813-95800EB3C689}"/>
              </a:ext>
            </a:extLst>
          </p:cNvPr>
          <p:cNvSpPr txBox="1">
            <a:spLocks/>
          </p:cNvSpPr>
          <p:nvPr/>
        </p:nvSpPr>
        <p:spPr>
          <a:xfrm>
            <a:off x="457200" y="1295400"/>
            <a:ext cx="8534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intend to achieve the target using a two-pass coding scheme</a:t>
            </a:r>
          </a:p>
          <a:p>
            <a:pPr lvl="1"/>
            <a:r>
              <a:rPr lang="en-US" dirty="0"/>
              <a:t>In the first pass, deriving the model using the features from the one-pass coding and the network (from the training process)</a:t>
            </a:r>
          </a:p>
          <a:p>
            <a:pPr lvl="1"/>
            <a:r>
              <a:rPr lang="en-US" dirty="0"/>
              <a:t>In the second pass, using the model and target bitrate to derive the CRF for coding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1154004-013A-4A4B-BA71-9D8BB78C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21" y="3236849"/>
            <a:ext cx="7294627" cy="297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objective</a:t>
            </a:r>
          </a:p>
          <a:p>
            <a:r>
              <a:rPr lang="en-US" b="1" dirty="0"/>
              <a:t>Content-dependent model selection</a:t>
            </a:r>
          </a:p>
          <a:p>
            <a:r>
              <a:rPr lang="en-US" dirty="0"/>
              <a:t>Machine learning based model parameter fitting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</a:t>
            </a: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Motivated by our previous research, the QP is with a linear relationship with bitrate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Motivated by Google’s paper, the CRF is also with a linear relationship with bitrate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these models are linear models in essence</a:t>
            </a:r>
          </a:p>
          <a:p>
            <a:r>
              <a:rPr lang="en-US" dirty="0"/>
              <a:t>Therefore, we try the following model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27019B88-CD42-45A9-8D5B-BEF706A52079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96575960-69BA-413A-BA05-208B8A9B3269}"/>
                  </a:ext>
                </a:extLst>
              </p:cNvPr>
              <p:cNvSpPr/>
              <p:nvPr/>
            </p:nvSpPr>
            <p:spPr>
              <a:xfrm>
                <a:off x="3648850" y="1997468"/>
                <a:ext cx="18462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575960-69BA-413A-BA05-208B8A9B3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50" y="1997468"/>
                <a:ext cx="1846299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2E3ADD43-1F40-4E14-9F57-700A69C0EA99}"/>
                  </a:ext>
                </a:extLst>
              </p:cNvPr>
              <p:cNvSpPr/>
              <p:nvPr/>
            </p:nvSpPr>
            <p:spPr>
              <a:xfrm>
                <a:off x="1735585" y="3253212"/>
                <a:ext cx="62543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3ADD43-1F40-4E14-9F57-700A69C0E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85" y="3253212"/>
                <a:ext cx="625431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CA1B2FD1-DAC8-4575-889E-019A15D47CD2}"/>
                  </a:ext>
                </a:extLst>
              </p:cNvPr>
              <p:cNvSpPr/>
              <p:nvPr/>
            </p:nvSpPr>
            <p:spPr>
              <a:xfrm>
                <a:off x="3648850" y="4613118"/>
                <a:ext cx="18462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1B2FD1-DAC8-4575-889E-019A15D47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50" y="4613118"/>
                <a:ext cx="18462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1432</Words>
  <Application>Microsoft Office PowerPoint</Application>
  <PresentationFormat>全屏显示(4:3)</PresentationFormat>
  <Paragraphs>230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宋体</vt:lpstr>
      <vt:lpstr>Arial</vt:lpstr>
      <vt:lpstr>Calibri</vt:lpstr>
      <vt:lpstr>Cambria Math</vt:lpstr>
      <vt:lpstr>Helvetica</vt:lpstr>
      <vt:lpstr>Times New Roman</vt:lpstr>
      <vt:lpstr>Wingdings</vt:lpstr>
      <vt:lpstr>Custom Design</vt:lpstr>
      <vt:lpstr>Office Theme</vt:lpstr>
      <vt:lpstr>Accurate machine learning based CRF prediction</vt:lpstr>
      <vt:lpstr>Outline</vt:lpstr>
      <vt:lpstr>Outline</vt:lpstr>
      <vt:lpstr>Motivation</vt:lpstr>
      <vt:lpstr>Motivation</vt:lpstr>
      <vt:lpstr>Objective</vt:lpstr>
      <vt:lpstr>Overall scheme of the proposed framework</vt:lpstr>
      <vt:lpstr>Outline</vt:lpstr>
      <vt:lpstr>Linear model</vt:lpstr>
      <vt:lpstr>Some observations of the linear model</vt:lpstr>
      <vt:lpstr>Second-order model</vt:lpstr>
      <vt:lpstr>Accuracy comparison of the two models</vt:lpstr>
      <vt:lpstr>Outline</vt:lpstr>
      <vt:lpstr>Machine learning based model parameter fitting</vt:lpstr>
      <vt:lpstr>Network structure</vt:lpstr>
      <vt:lpstr>Training data derivation</vt:lpstr>
      <vt:lpstr>Simulation results</vt:lpstr>
      <vt:lpstr>Outline</vt:lpstr>
      <vt:lpstr>Conclusion</vt:lpstr>
      <vt:lpstr>Future work</vt:lpstr>
      <vt:lpstr>Thank you!</vt:lpstr>
    </vt:vector>
  </TitlesOfParts>
  <Company>University of Missouri - Kansas 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lanfujun</cp:lastModifiedBy>
  <cp:revision>159</cp:revision>
  <dcterms:created xsi:type="dcterms:W3CDTF">2014-01-29T16:55:00Z</dcterms:created>
  <dcterms:modified xsi:type="dcterms:W3CDTF">2018-01-26T09:15:15Z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sflag">
    <vt:lpwstr>1516957017</vt:lpwstr>
  </property>
</Properties>
</file>